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93" r:id="rId3"/>
    <p:sldId id="294" r:id="rId4"/>
    <p:sldId id="314" r:id="rId5"/>
    <p:sldId id="313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5" r:id="rId25"/>
    <p:sldId id="31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383F7-52A1-AF45-8BDE-49FBB2F46CF7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9AEAB-35AC-994B-8844-06350CF7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olaris.gseis.ucla.edu/pagre/genre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CCT300: Critical Analysis of 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22: Analyzing genre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40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Producer/Consumer Relationship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Producer and audience relationship important in defining dynamics of genre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One-to-many (mass) vs. decentralized and interactive (public) relationships – dependent on media genre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Immediacy and impact of feedback loops – what roles do consumers play in relationship?</a:t>
            </a:r>
          </a:p>
          <a:p>
            <a:pPr>
              <a:lnSpc>
                <a:spcPct val="90000"/>
              </a:lnSpc>
            </a:pPr>
            <a:endParaRPr lang="en-US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392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Consuming comics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nstantia" charset="0"/>
              </a:rPr>
              <a:t>Creators create worlds and characters </a:t>
            </a:r>
          </a:p>
          <a:p>
            <a:r>
              <a:rPr lang="en-US" dirty="0">
                <a:latin typeface="Constantia" charset="0"/>
              </a:rPr>
              <a:t>Details filled in by reader (Gestalt principles, specifically closure) lead to engagement</a:t>
            </a:r>
          </a:p>
          <a:p>
            <a:r>
              <a:rPr lang="en-US" dirty="0">
                <a:latin typeface="Constantia" charset="0"/>
              </a:rPr>
              <a:t>Immediate feedback usually absent, although web comics change </a:t>
            </a:r>
            <a:r>
              <a:rPr lang="en-US" dirty="0" smtClean="0">
                <a:latin typeface="Constantia" charset="0"/>
              </a:rPr>
              <a:t>that</a:t>
            </a:r>
          </a:p>
          <a:p>
            <a:r>
              <a:rPr lang="en-US" dirty="0" smtClean="0">
                <a:latin typeface="Constantia" charset="0"/>
              </a:rPr>
              <a:t>Fan bases exist – e.g., Comic-Con</a:t>
            </a:r>
            <a:endParaRPr lang="en-US" dirty="0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639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Genre as Grouped Objects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One instance does not a genre make - must be multiple incidents for a category to have semantic value (e.g., Family Guy is an instance of a sub-genre (e.g., animated TV sitcom, popular culture satire, etc.), not a genre itself…)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Leverages precedents and expectations - norms and routines formed</a:t>
            </a:r>
          </a:p>
        </p:txBody>
      </p:sp>
    </p:spTree>
    <p:extLst>
      <p:ext uri="{BB962C8B-B14F-4D97-AF65-F5344CB8AC3E}">
        <p14:creationId xmlns:p14="http://schemas.microsoft.com/office/powerpoint/2010/main" val="1188084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Comic Genres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nstantia" charset="0"/>
              </a:rPr>
              <a:t>McC</a:t>
            </a:r>
            <a:r>
              <a:rPr lang="en-US" dirty="0">
                <a:latin typeface="Constantia" charset="0"/>
              </a:rPr>
              <a:t> - various subgenres in comics, with distinct idiomatic and structural </a:t>
            </a:r>
            <a:r>
              <a:rPr lang="en-US" dirty="0" smtClean="0">
                <a:latin typeface="Constantia" charset="0"/>
              </a:rPr>
              <a:t>forms</a:t>
            </a:r>
          </a:p>
          <a:p>
            <a:r>
              <a:rPr lang="en-US" dirty="0" smtClean="0">
                <a:latin typeface="Constantia" charset="0"/>
              </a:rPr>
              <a:t>Increasing diversity in N. America – already strong diversity in Japanese context</a:t>
            </a:r>
            <a:endParaRPr lang="en-US" dirty="0">
              <a:latin typeface="Constantia" charset="0"/>
            </a:endParaRPr>
          </a:p>
          <a:p>
            <a:r>
              <a:rPr lang="en-US" dirty="0">
                <a:latin typeface="Constantia" charset="0"/>
              </a:rPr>
              <a:t>Social expectations can frustrate new efforts (e.g., comics as </a:t>
            </a:r>
            <a:r>
              <a:rPr lang="ja-JP" altLang="en-US" dirty="0">
                <a:latin typeface="Constantia" charset="0"/>
              </a:rPr>
              <a:t>“</a:t>
            </a:r>
            <a:r>
              <a:rPr lang="en-US" dirty="0">
                <a:latin typeface="Constantia" charset="0"/>
              </a:rPr>
              <a:t>kid </a:t>
            </a:r>
            <a:r>
              <a:rPr lang="en-US" dirty="0" smtClean="0">
                <a:latin typeface="Constantia" charset="0"/>
              </a:rPr>
              <a:t>lit”, and concerns about radical stream constrained </a:t>
            </a:r>
            <a:r>
              <a:rPr lang="en-US" dirty="0">
                <a:latin typeface="Constantia" charset="0"/>
              </a:rPr>
              <a:t>mainstream exploration politically and culturally)</a:t>
            </a:r>
          </a:p>
        </p:txBody>
      </p:sp>
    </p:spTree>
    <p:extLst>
      <p:ext uri="{BB962C8B-B14F-4D97-AF65-F5344CB8AC3E}">
        <p14:creationId xmlns:p14="http://schemas.microsoft.com/office/powerpoint/2010/main" val="716520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Genre Bending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Rules and bounds of genre are not absolute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When rules are broken, interesting things happen – often new sub-genres emerge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When rules are broken, it might be too interesting for the audience to accept 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Genre bending and economic concerns – innovation vs. risk</a:t>
            </a:r>
          </a:p>
        </p:txBody>
      </p:sp>
    </p:spTree>
    <p:extLst>
      <p:ext uri="{BB962C8B-B14F-4D97-AF65-F5344CB8AC3E}">
        <p14:creationId xmlns:p14="http://schemas.microsoft.com/office/powerpoint/2010/main" val="853736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6870700" cy="838200"/>
          </a:xfrm>
        </p:spPr>
        <p:txBody>
          <a:bodyPr/>
          <a:lstStyle/>
          <a:p>
            <a:r>
              <a:rPr lang="en-US" sz="4000">
                <a:latin typeface="Calibri" charset="0"/>
              </a:rPr>
              <a:t>Comic Genre Bending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>
                <a:latin typeface="Constantia" charset="0"/>
              </a:rPr>
              <a:t>Alternative comic genres lead to new applications of craft </a:t>
            </a:r>
            <a:r>
              <a:rPr lang="en-US" sz="2800" dirty="0" smtClean="0">
                <a:latin typeface="Constantia" charset="0"/>
              </a:rPr>
              <a:t>beyond</a:t>
            </a:r>
            <a:r>
              <a:rPr lang="ja-JP" altLang="en-US" sz="2800" dirty="0" smtClean="0">
                <a:latin typeface="Constantia" charset="0"/>
              </a:rPr>
              <a:t>“</a:t>
            </a:r>
            <a:r>
              <a:rPr lang="en-US" sz="2800" dirty="0">
                <a:latin typeface="Constantia" charset="0"/>
              </a:rPr>
              <a:t>men in tights</a:t>
            </a:r>
            <a:r>
              <a:rPr lang="ja-JP" altLang="en-US" sz="2800" dirty="0">
                <a:latin typeface="Constantia" charset="0"/>
              </a:rPr>
              <a:t>”</a:t>
            </a:r>
            <a:endParaRPr lang="en-US" sz="2800" dirty="0">
              <a:latin typeface="Constantia" charset="0"/>
            </a:endParaRPr>
          </a:p>
          <a:p>
            <a:r>
              <a:rPr lang="en-US" sz="2800" dirty="0">
                <a:latin typeface="Constantia" charset="0"/>
              </a:rPr>
              <a:t>Serious comics like </a:t>
            </a:r>
            <a:r>
              <a:rPr lang="en-US" sz="2800" dirty="0" err="1">
                <a:latin typeface="Constantia" charset="0"/>
              </a:rPr>
              <a:t>Maus</a:t>
            </a:r>
            <a:r>
              <a:rPr lang="en-US" sz="2800" dirty="0">
                <a:latin typeface="Constantia" charset="0"/>
              </a:rPr>
              <a:t> may become mainstream as form of literature, consequentially allowing space for other serious autobiographical works (e.g., </a:t>
            </a:r>
            <a:r>
              <a:rPr lang="en-US" sz="2800" dirty="0" err="1">
                <a:latin typeface="Constantia" charset="0"/>
              </a:rPr>
              <a:t>Marjane</a:t>
            </a:r>
            <a:r>
              <a:rPr lang="en-US" sz="2800" dirty="0">
                <a:latin typeface="Constantia" charset="0"/>
              </a:rPr>
              <a:t> </a:t>
            </a:r>
            <a:r>
              <a:rPr lang="en-US" sz="2800" dirty="0" err="1" smtClean="0">
                <a:latin typeface="Constantia" charset="0"/>
              </a:rPr>
              <a:t>Satrapi’s</a:t>
            </a:r>
            <a:r>
              <a:rPr lang="en-US" sz="2800" dirty="0" smtClean="0">
                <a:latin typeface="Constantia" charset="0"/>
              </a:rPr>
              <a:t> </a:t>
            </a:r>
            <a:r>
              <a:rPr lang="en-US" sz="2800" dirty="0">
                <a:latin typeface="Constantia" charset="0"/>
              </a:rPr>
              <a:t>Persepolis)</a:t>
            </a:r>
          </a:p>
          <a:p>
            <a:r>
              <a:rPr lang="en-US" sz="2800" dirty="0">
                <a:latin typeface="Constantia" charset="0"/>
              </a:rPr>
              <a:t>But – initial iteration of </a:t>
            </a:r>
            <a:r>
              <a:rPr lang="en-US" sz="2800" dirty="0" err="1">
                <a:latin typeface="Constantia" charset="0"/>
              </a:rPr>
              <a:t>Maus</a:t>
            </a:r>
            <a:r>
              <a:rPr lang="en-US" sz="2800" dirty="0">
                <a:latin typeface="Constantia" charset="0"/>
              </a:rPr>
              <a:t> was alternative press work, critically acclaimed in niche market but not at all accepted </a:t>
            </a:r>
            <a:r>
              <a:rPr lang="en-US" sz="2800" dirty="0" smtClean="0">
                <a:latin typeface="Constantia" charset="0"/>
              </a:rPr>
              <a:t>mainstream</a:t>
            </a:r>
          </a:p>
          <a:p>
            <a:r>
              <a:rPr lang="en-US" sz="2800" dirty="0" smtClean="0">
                <a:latin typeface="Constantia" charset="0"/>
              </a:rPr>
              <a:t>Comic-Con influence on film – blending of fan bases</a:t>
            </a:r>
            <a:endParaRPr lang="en-US" sz="2800" dirty="0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353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Multiplicity of Genres 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We are intuitively familiar with many genres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We act with multiple genres simultaneously without great confusion – although it can frustrate analytical thinking at times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Instances fall into multiple genre categories simultaneously – e.g., Daily Show/Colbert Report wins Emmys in established genre, but can be seen as political/news satire, even (increasingly?) as serious public affairs programming 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We can integrate genres to create new forms of expression</a:t>
            </a:r>
          </a:p>
        </p:txBody>
      </p:sp>
    </p:spTree>
    <p:extLst>
      <p:ext uri="{BB962C8B-B14F-4D97-AF65-F5344CB8AC3E}">
        <p14:creationId xmlns:p14="http://schemas.microsoft.com/office/powerpoint/2010/main" val="3638315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Comics and multiplicity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onstantia" charset="0"/>
              </a:rPr>
              <a:t>Comics share relations to similar media (e.g., graphic novels of historical events; movies made from graphic novel roots, relation between manga and anime, etc.)</a:t>
            </a:r>
          </a:p>
          <a:p>
            <a:r>
              <a:rPr lang="en-US" sz="2800" dirty="0" smtClean="0">
                <a:latin typeface="Constantia" charset="0"/>
              </a:rPr>
              <a:t>Digital comics have potential to integrate/fuse with multimedia content – but also blur boundaries (examples?)</a:t>
            </a:r>
            <a:endParaRPr lang="en-US" sz="2400" dirty="0">
              <a:latin typeface="Constantia" charset="0"/>
            </a:endParaRPr>
          </a:p>
          <a:p>
            <a:endParaRPr lang="en-US" sz="2400" dirty="0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741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Genres are historical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onstantia" charset="0"/>
              </a:rPr>
              <a:t>Change in form evolves over time</a:t>
            </a:r>
          </a:p>
          <a:p>
            <a:r>
              <a:rPr lang="en-US" sz="2800" dirty="0">
                <a:latin typeface="Constantia" charset="0"/>
              </a:rPr>
              <a:t>Influences from inside craft (e.g., changes in craft, form, idiom) and outside (e.g., economics, regulation, other media</a:t>
            </a:r>
            <a:r>
              <a:rPr lang="en-US" sz="2800" dirty="0" smtClean="0">
                <a:latin typeface="Constantia" charset="0"/>
              </a:rPr>
              <a:t>)</a:t>
            </a:r>
          </a:p>
          <a:p>
            <a:r>
              <a:rPr lang="en-US" sz="2800" dirty="0" smtClean="0">
                <a:latin typeface="Constantia" charset="0"/>
              </a:rPr>
              <a:t>Changes are generally evolutionary though </a:t>
            </a:r>
            <a:endParaRPr lang="en-US" sz="2800" dirty="0">
              <a:latin typeface="Constantia" charset="0"/>
            </a:endParaRPr>
          </a:p>
          <a:p>
            <a:endParaRPr lang="en-US" sz="2800" dirty="0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730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Comic History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onstantia" charset="0"/>
              </a:rPr>
              <a:t>Comics emerging from </a:t>
            </a:r>
            <a:r>
              <a:rPr lang="en-US" dirty="0" smtClean="0">
                <a:latin typeface="Constantia" charset="0"/>
              </a:rPr>
              <a:t>“</a:t>
            </a:r>
            <a:r>
              <a:rPr lang="en-US" sz="2400" dirty="0" smtClean="0">
                <a:latin typeface="Constantia" charset="0"/>
              </a:rPr>
              <a:t>kid lit</a:t>
            </a:r>
            <a:r>
              <a:rPr lang="en-US" dirty="0" smtClean="0">
                <a:latin typeface="Constantia" charset="0"/>
              </a:rPr>
              <a:t>” </a:t>
            </a:r>
            <a:r>
              <a:rPr lang="en-US" sz="2400" dirty="0" smtClean="0">
                <a:latin typeface="Constantia" charset="0"/>
              </a:rPr>
              <a:t>to </a:t>
            </a:r>
            <a:r>
              <a:rPr lang="en-US" sz="2400" dirty="0">
                <a:latin typeface="Constantia" charset="0"/>
              </a:rPr>
              <a:t>return to more serious pictographic </a:t>
            </a:r>
            <a:r>
              <a:rPr lang="en-US" sz="2400" dirty="0" smtClean="0">
                <a:latin typeface="Constantia" charset="0"/>
              </a:rPr>
              <a:t>communication</a:t>
            </a:r>
          </a:p>
          <a:p>
            <a:r>
              <a:rPr lang="en-US" dirty="0" smtClean="0">
                <a:latin typeface="Constantia" charset="0"/>
              </a:rPr>
              <a:t>Digital production leads to potential changes in form, but </a:t>
            </a:r>
            <a:r>
              <a:rPr lang="en-US" dirty="0" err="1" smtClean="0">
                <a:latin typeface="Constantia" charset="0"/>
              </a:rPr>
              <a:t>st</a:t>
            </a:r>
            <a:r>
              <a:rPr lang="en-US" sz="2400" dirty="0" err="1" smtClean="0">
                <a:latin typeface="Constantia" charset="0"/>
              </a:rPr>
              <a:t>till</a:t>
            </a:r>
            <a:r>
              <a:rPr lang="en-US" sz="2400" dirty="0" smtClean="0">
                <a:latin typeface="Constantia" charset="0"/>
              </a:rPr>
              <a:t> </a:t>
            </a:r>
            <a:r>
              <a:rPr lang="en-US" sz="2400" dirty="0">
                <a:latin typeface="Constantia" charset="0"/>
              </a:rPr>
              <a:t>influenced by </a:t>
            </a:r>
            <a:r>
              <a:rPr lang="en-US" sz="2400" dirty="0" smtClean="0">
                <a:latin typeface="Constantia" charset="0"/>
              </a:rPr>
              <a:t>ground – </a:t>
            </a:r>
            <a:r>
              <a:rPr lang="en-US" sz="2400" dirty="0">
                <a:latin typeface="Constantia" charset="0"/>
              </a:rPr>
              <a:t>e.g., </a:t>
            </a:r>
            <a:r>
              <a:rPr lang="en-US" sz="2400" dirty="0" smtClean="0">
                <a:latin typeface="Constantia" charset="0"/>
              </a:rPr>
              <a:t>McCloud</a:t>
            </a:r>
            <a:r>
              <a:rPr lang="en-US" dirty="0" smtClean="0">
                <a:latin typeface="Constantia" charset="0"/>
              </a:rPr>
              <a:t>’</a:t>
            </a:r>
            <a:r>
              <a:rPr lang="en-US" sz="2400" dirty="0" smtClean="0">
                <a:latin typeface="Constantia" charset="0"/>
              </a:rPr>
              <a:t>s book Making </a:t>
            </a:r>
            <a:r>
              <a:rPr lang="en-US" sz="2400" dirty="0">
                <a:latin typeface="Constantia" charset="0"/>
              </a:rPr>
              <a:t>Comics </a:t>
            </a:r>
            <a:r>
              <a:rPr lang="en-US" sz="2400" dirty="0" smtClean="0">
                <a:latin typeface="Constantia" charset="0"/>
              </a:rPr>
              <a:t>was created digitally, </a:t>
            </a:r>
            <a:r>
              <a:rPr lang="en-US" sz="2400" dirty="0">
                <a:latin typeface="Constantia" charset="0"/>
              </a:rPr>
              <a:t>but still conforms to style used in analog Understanding Comics</a:t>
            </a:r>
          </a:p>
        </p:txBody>
      </p:sp>
    </p:spTree>
    <p:extLst>
      <p:ext uri="{BB962C8B-B14F-4D97-AF65-F5344CB8AC3E}">
        <p14:creationId xmlns:p14="http://schemas.microsoft.com/office/powerpoint/2010/main" val="378447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Get on the course wiki if you haven’t already</a:t>
            </a:r>
          </a:p>
          <a:p>
            <a:r>
              <a:rPr lang="en-US" dirty="0" smtClean="0"/>
              <a:t>Last week’s in-class assignment on tetrads due today – and this week’s on genre</a:t>
            </a:r>
          </a:p>
          <a:p>
            <a:r>
              <a:rPr lang="en-US" dirty="0" smtClean="0"/>
              <a:t>Comic analysis questions?</a:t>
            </a:r>
          </a:p>
          <a:p>
            <a:r>
              <a:rPr lang="en-US" dirty="0" smtClean="0"/>
              <a:t>Participation in Chun-Yi’s research – focus groups in class time, participants can use participation as an in-class assignment</a:t>
            </a:r>
          </a:p>
          <a:p>
            <a:r>
              <a:rPr lang="en-US" dirty="0" smtClean="0"/>
              <a:t>Banner contest</a:t>
            </a:r>
            <a:r>
              <a:rPr lang="en-US" dirty="0" smtClean="0"/>
              <a:t>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42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Economics of Genre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onstantia" charset="0"/>
              </a:rPr>
              <a:t>Money makes the world go round - and certainly does impact how media are structured, how genres evolve</a:t>
            </a:r>
          </a:p>
          <a:p>
            <a:r>
              <a:rPr lang="en-US">
                <a:latin typeface="Constantia" charset="0"/>
              </a:rPr>
              <a:t>Costs involved in maintaining and sustaining producer/consumer community – without some return on investment or covering of costs, community may suffer</a:t>
            </a:r>
          </a:p>
        </p:txBody>
      </p:sp>
    </p:spTree>
    <p:extLst>
      <p:ext uri="{BB962C8B-B14F-4D97-AF65-F5344CB8AC3E}">
        <p14:creationId xmlns:p14="http://schemas.microsoft.com/office/powerpoint/2010/main" val="3449373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Fixed and Marginal Costs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Fixed = infrastructural costs, without which genre cannot exist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Marginal = costs incurred as audience grows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Can apply to both production and consumption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McC - costs in distribution chain changes with new technology – potential for more direct interactions with consumers, skipping middlemen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Constantia" charset="0"/>
              </a:rPr>
              <a:t>Webcomics – relatively cheap fixed costs, but can be expensive marginal if bandwidth charges are an issue</a:t>
            </a:r>
          </a:p>
        </p:txBody>
      </p:sp>
    </p:spTree>
    <p:extLst>
      <p:ext uri="{BB962C8B-B14F-4D97-AF65-F5344CB8AC3E}">
        <p14:creationId xmlns:p14="http://schemas.microsoft.com/office/powerpoint/2010/main" val="276429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Specialization and Branding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Singular creative figures are rare, esp. in complex media 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Collectively created media and relations to  media branding – collectives can create a genre of production in their approach</a:t>
            </a:r>
          </a:p>
          <a:p>
            <a:pPr>
              <a:lnSpc>
                <a:spcPct val="90000"/>
              </a:lnSpc>
            </a:pPr>
            <a:r>
              <a:rPr lang="en-US">
                <a:latin typeface="Constantia" charset="0"/>
              </a:rPr>
              <a:t>McC - </a:t>
            </a:r>
            <a:r>
              <a:rPr lang="ja-JP" altLang="en-US">
                <a:latin typeface="Constantia" charset="0"/>
              </a:rPr>
              <a:t>“</a:t>
            </a:r>
            <a:r>
              <a:rPr lang="en-US">
                <a:latin typeface="Constantia" charset="0"/>
              </a:rPr>
              <a:t>comic houses</a:t>
            </a:r>
            <a:r>
              <a:rPr lang="ja-JP" altLang="en-US">
                <a:latin typeface="Constantia" charset="0"/>
              </a:rPr>
              <a:t>”</a:t>
            </a:r>
            <a:r>
              <a:rPr lang="en-US">
                <a:latin typeface="Constantia" charset="0"/>
              </a:rPr>
              <a:t> and brand identity - and changes that emerge with more independent creators</a:t>
            </a:r>
          </a:p>
        </p:txBody>
      </p:sp>
    </p:spTree>
    <p:extLst>
      <p:ext uri="{BB962C8B-B14F-4D97-AF65-F5344CB8AC3E}">
        <p14:creationId xmlns:p14="http://schemas.microsoft.com/office/powerpoint/2010/main" val="3778160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Time, Duplication and Value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>
                <a:latin typeface="Constantia" charset="0"/>
              </a:rPr>
              <a:t>Value of media product often changes over time - some more than others</a:t>
            </a:r>
          </a:p>
          <a:p>
            <a:r>
              <a:rPr lang="en-US" sz="2400">
                <a:latin typeface="Constantia" charset="0"/>
              </a:rPr>
              <a:t>Digital distribution creates own challenges in value of information</a:t>
            </a:r>
          </a:p>
          <a:p>
            <a:r>
              <a:rPr lang="en-US" sz="2400">
                <a:latin typeface="Constantia" charset="0"/>
              </a:rPr>
              <a:t>McC - historical value of comics, the value and problems of sharing, the notion of micropayments to support industry, economic basis of webcomics.</a:t>
            </a:r>
          </a:p>
          <a:p>
            <a:endParaRPr lang="en-US" sz="2400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259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In-class assignment: Genre hierarchies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Pick a top-level genre (e.g., film, TV, etc.)</a:t>
            </a:r>
          </a:p>
          <a:p>
            <a:r>
              <a:rPr lang="en-US" dirty="0" smtClean="0"/>
              <a:t>Break down as such:</a:t>
            </a:r>
          </a:p>
          <a:p>
            <a:r>
              <a:rPr lang="en-US" dirty="0" smtClean="0"/>
              <a:t>1.</a:t>
            </a:r>
          </a:p>
          <a:p>
            <a:pPr lvl="1"/>
            <a:r>
              <a:rPr lang="en-US" dirty="0" smtClean="0"/>
              <a:t>1.1</a:t>
            </a:r>
          </a:p>
          <a:p>
            <a:pPr lvl="1"/>
            <a:r>
              <a:rPr lang="en-US" dirty="0" smtClean="0"/>
              <a:t>1.2</a:t>
            </a:r>
          </a:p>
          <a:p>
            <a:pPr lvl="1"/>
            <a:r>
              <a:rPr lang="en-US" dirty="0" smtClean="0"/>
              <a:t>1.3.</a:t>
            </a:r>
          </a:p>
          <a:p>
            <a:pPr lvl="2"/>
            <a:r>
              <a:rPr lang="en-US" dirty="0" smtClean="0"/>
              <a:t>1.3.1 (provide example of this category)</a:t>
            </a:r>
          </a:p>
          <a:p>
            <a:pPr lvl="2"/>
            <a:r>
              <a:rPr lang="en-US" dirty="0" smtClean="0"/>
              <a:t>1.3.2 (provide example of this category)</a:t>
            </a:r>
          </a:p>
          <a:p>
            <a:pPr lvl="2"/>
            <a:r>
              <a:rPr lang="en-US" dirty="0" smtClean="0"/>
              <a:t>1.3.3 (provide example of this category)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064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“Understanding Comics”</a:t>
            </a:r>
          </a:p>
          <a:p>
            <a:r>
              <a:rPr lang="en-US" dirty="0"/>
              <a:t>P</a:t>
            </a:r>
            <a:r>
              <a:rPr lang="en-US" dirty="0" smtClean="0"/>
              <a:t>lease read through book by next week, at least as a quick first read</a:t>
            </a:r>
          </a:p>
          <a:p>
            <a:r>
              <a:rPr lang="en-US" dirty="0" smtClean="0"/>
              <a:t>Also helpful to read through your chosen comic by then so you have some ground to read </a:t>
            </a:r>
            <a:r>
              <a:rPr lang="en-US" dirty="0" err="1" smtClean="0"/>
              <a:t>McC</a:t>
            </a:r>
            <a:r>
              <a:rPr lang="en-US" dirty="0" smtClean="0"/>
              <a:t> in the first place</a:t>
            </a:r>
          </a:p>
        </p:txBody>
      </p:sp>
    </p:spTree>
    <p:extLst>
      <p:ext uri="{BB962C8B-B14F-4D97-AF65-F5344CB8AC3E}">
        <p14:creationId xmlns:p14="http://schemas.microsoft.com/office/powerpoint/2010/main" val="3605590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Genre as Community (Agre)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Constantia" charset="0"/>
              </a:rPr>
              <a:t>History of article and author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Constantia" charset="0"/>
                <a:hlinkClick r:id="rId2"/>
              </a:rPr>
              <a:t>http://polaris.gseis.ucla.edu/pagre/</a:t>
            </a:r>
            <a:r>
              <a:rPr lang="en-US" dirty="0" smtClean="0">
                <a:latin typeface="Constantia" charset="0"/>
                <a:hlinkClick r:id="rId2"/>
              </a:rPr>
              <a:t>genre.html</a:t>
            </a:r>
            <a:endParaRPr lang="en-US" dirty="0" smtClean="0">
              <a:latin typeface="Constantia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latin typeface="Constantia" charset="0"/>
              </a:rPr>
              <a:t>Rest of his work remains interesting – especially good hints for those who want to enter graduate school</a:t>
            </a:r>
          </a:p>
        </p:txBody>
      </p:sp>
    </p:spTree>
    <p:extLst>
      <p:ext uri="{BB962C8B-B14F-4D97-AF65-F5344CB8AC3E}">
        <p14:creationId xmlns:p14="http://schemas.microsoft.com/office/powerpoint/2010/main" val="2424800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F046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40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at the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Constantia" charset="0"/>
              </a:rPr>
              <a:t>Similar people working on similar topics in a similar way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Constantia" charset="0"/>
              </a:rPr>
              <a:t>Distributed cognition and communities of practice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Constantia" charset="0"/>
              </a:rPr>
              <a:t>In postmodern world, genres can become quite specific and localized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95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Breadth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Constantia" charset="0"/>
              </a:rPr>
              <a:t>Genre definitions can be narrowly or broadly construed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Constantia" charset="0"/>
              </a:rPr>
              <a:t>Generally</a:t>
            </a:r>
            <a:r>
              <a:rPr lang="en-US" dirty="0">
                <a:latin typeface="Constantia" charset="0"/>
              </a:rPr>
              <a:t>, focused genres have more analytical value </a:t>
            </a:r>
            <a:r>
              <a:rPr lang="en-US" dirty="0" smtClean="0">
                <a:latin typeface="Constantia" charset="0"/>
              </a:rPr>
              <a:t>– examples?</a:t>
            </a:r>
            <a:endParaRPr lang="en-US" dirty="0">
              <a:latin typeface="Constantia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Constantia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74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Breadth in Comics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nstantia" charset="0"/>
              </a:rPr>
              <a:t>“All </a:t>
            </a:r>
            <a:r>
              <a:rPr lang="en-US" dirty="0">
                <a:latin typeface="Constantia" charset="0"/>
              </a:rPr>
              <a:t>sequential </a:t>
            </a:r>
            <a:r>
              <a:rPr lang="en-US" dirty="0" smtClean="0">
                <a:latin typeface="Constantia" charset="0"/>
              </a:rPr>
              <a:t>art” </a:t>
            </a:r>
            <a:r>
              <a:rPr lang="en-US" dirty="0">
                <a:latin typeface="Constantia" charset="0"/>
              </a:rPr>
              <a:t>as broad definition, but not all that useful beyond a general definition of comics as medium</a:t>
            </a:r>
          </a:p>
          <a:p>
            <a:r>
              <a:rPr lang="en-US" dirty="0">
                <a:latin typeface="Constantia" charset="0"/>
              </a:rPr>
              <a:t>Many subgenres of comics that themselves can be dissected (e.g., subtypes of manga) – different subgenres are different literary, artistic and cultural spaces</a:t>
            </a:r>
          </a:p>
        </p:txBody>
      </p:sp>
    </p:spTree>
    <p:extLst>
      <p:ext uri="{BB962C8B-B14F-4D97-AF65-F5344CB8AC3E}">
        <p14:creationId xmlns:p14="http://schemas.microsoft.com/office/powerpoint/2010/main" val="2740081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ea typeface="+mj-ea"/>
                <a:cs typeface="+mj-cs"/>
              </a:rPr>
              <a:t>Genre, Audience </a:t>
            </a:r>
            <a:r>
              <a:rPr lang="en-US" sz="4000" dirty="0" smtClean="0">
                <a:ea typeface="+mj-ea"/>
                <a:cs typeface="+mj-cs"/>
              </a:rPr>
              <a:t>and </a:t>
            </a:r>
            <a:r>
              <a:rPr lang="en-US" sz="4000" dirty="0">
                <a:ea typeface="+mj-ea"/>
                <a:cs typeface="+mj-cs"/>
              </a:rPr>
              <a:t>Activity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nstantia" charset="0"/>
              </a:rPr>
              <a:t>Genre implies community of </a:t>
            </a:r>
            <a:r>
              <a:rPr lang="en-US" dirty="0" smtClean="0">
                <a:latin typeface="Constantia" charset="0"/>
              </a:rPr>
              <a:t>practice </a:t>
            </a:r>
            <a:r>
              <a:rPr lang="en-US" dirty="0">
                <a:latin typeface="Constantia" charset="0"/>
              </a:rPr>
              <a:t>and community of consumption </a:t>
            </a:r>
          </a:p>
          <a:p>
            <a:r>
              <a:rPr lang="en-US" dirty="0">
                <a:latin typeface="Constantia" charset="0"/>
              </a:rPr>
              <a:t>Specific media meets specific audience needs (e.g., reading pulp fiction vs. literature - done for different purposes and in different contexts, even by same consumers…)</a:t>
            </a:r>
          </a:p>
        </p:txBody>
      </p:sp>
    </p:spTree>
    <p:extLst>
      <p:ext uri="{BB962C8B-B14F-4D97-AF65-F5344CB8AC3E}">
        <p14:creationId xmlns:p14="http://schemas.microsoft.com/office/powerpoint/2010/main" val="3208087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Comic Audience/Activity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>
                <a:latin typeface="Constantia" charset="0"/>
              </a:rPr>
              <a:t>Historical roots of comics - storytelling (e.g., hieroglyphics, temple art, stained glass) </a:t>
            </a:r>
          </a:p>
          <a:p>
            <a:r>
              <a:rPr lang="en-US" sz="2800" dirty="0">
                <a:latin typeface="Constantia" charset="0"/>
              </a:rPr>
              <a:t>Modern history - entertainment, largely child oriented (e.g., newspaper strips, superhero) </a:t>
            </a:r>
            <a:r>
              <a:rPr lang="en-US" sz="2800" dirty="0" smtClean="0">
                <a:latin typeface="Constantia" charset="0"/>
              </a:rPr>
              <a:t>but also with </a:t>
            </a:r>
            <a:r>
              <a:rPr lang="en-US" sz="2800" dirty="0">
                <a:latin typeface="Constantia" charset="0"/>
              </a:rPr>
              <a:t>underground alternative strain </a:t>
            </a:r>
          </a:p>
          <a:p>
            <a:r>
              <a:rPr lang="en-US" sz="2800" dirty="0">
                <a:latin typeface="Constantia" charset="0"/>
              </a:rPr>
              <a:t>Emerging directions – a broader range of themes and structures (including more serious efforts) in a broader range of forms (e.g., web comics, graphic novels, etc.</a:t>
            </a:r>
            <a:r>
              <a:rPr lang="en-US" sz="2800" dirty="0" smtClean="0">
                <a:latin typeface="Constantia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84836551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518</TotalTime>
  <Words>1233</Words>
  <Application>Microsoft Macintosh PowerPoint</Application>
  <PresentationFormat>On-screen Show (4:3)</PresentationFormat>
  <Paragraphs>101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Spectrum</vt:lpstr>
      <vt:lpstr>CCT300: Critical Analysis of Media</vt:lpstr>
      <vt:lpstr>Administration</vt:lpstr>
      <vt:lpstr>Genre as Community (Agre)</vt:lpstr>
      <vt:lpstr>PowerPoint Presentation</vt:lpstr>
      <vt:lpstr>Genre at the core</vt:lpstr>
      <vt:lpstr>Breadth</vt:lpstr>
      <vt:lpstr>Breadth in Comics</vt:lpstr>
      <vt:lpstr>Genre, Audience and Activity</vt:lpstr>
      <vt:lpstr>Comic Audience/Activity</vt:lpstr>
      <vt:lpstr>Producer/Consumer Relationship</vt:lpstr>
      <vt:lpstr>Consuming comics</vt:lpstr>
      <vt:lpstr>Genre as Grouped Objects</vt:lpstr>
      <vt:lpstr>Comic Genres</vt:lpstr>
      <vt:lpstr>Genre Bending</vt:lpstr>
      <vt:lpstr>Comic Genre Bending</vt:lpstr>
      <vt:lpstr>Multiplicity of Genres  </vt:lpstr>
      <vt:lpstr>Comics and multiplicity</vt:lpstr>
      <vt:lpstr>Genres are historical</vt:lpstr>
      <vt:lpstr>Comic History</vt:lpstr>
      <vt:lpstr>Economics of Genre</vt:lpstr>
      <vt:lpstr>Fixed and Marginal Costs</vt:lpstr>
      <vt:lpstr>Specialization and Branding</vt:lpstr>
      <vt:lpstr>Time, Duplication and Value</vt:lpstr>
      <vt:lpstr>In-class assignment: Genre hierarchies</vt:lpstr>
      <vt:lpstr>Next week</vt:lpstr>
    </vt:vector>
  </TitlesOfParts>
  <Company>Sheridan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CCT300: Critical Analysis of Media</dc:title>
  <dc:creator>Sheridan College</dc:creator>
  <cp:lastModifiedBy>Sheridan College</cp:lastModifiedBy>
  <cp:revision>24</cp:revision>
  <dcterms:created xsi:type="dcterms:W3CDTF">2011-09-08T02:25:43Z</dcterms:created>
  <dcterms:modified xsi:type="dcterms:W3CDTF">2011-09-22T19:04:53Z</dcterms:modified>
</cp:coreProperties>
</file>